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384" r:id="rId4"/>
    <p:sldId id="426" r:id="rId5"/>
    <p:sldId id="416" r:id="rId6"/>
    <p:sldId id="419" r:id="rId7"/>
    <p:sldId id="437" r:id="rId8"/>
    <p:sldId id="428" r:id="rId9"/>
    <p:sldId id="429" r:id="rId10"/>
    <p:sldId id="431" r:id="rId11"/>
    <p:sldId id="433" r:id="rId12"/>
    <p:sldId id="421" r:id="rId13"/>
    <p:sldId id="438" r:id="rId14"/>
    <p:sldId id="435" r:id="rId15"/>
    <p:sldId id="436" r:id="rId16"/>
    <p:sldId id="4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436" autoAdjust="0"/>
  </p:normalViewPr>
  <p:slideViewPr>
    <p:cSldViewPr>
      <p:cViewPr varScale="1">
        <p:scale>
          <a:sx n="119" d="100"/>
          <a:sy n="119" d="100"/>
        </p:scale>
        <p:origin x="1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694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6E11B1-4CE4-422C-9727-00A67248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9B2E9BA-C639-4677-945D-DD38D1B4E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81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4525-FCC5-4EBA-8A2D-3747A95015E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905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2E9BA-C639-4677-945D-DD38D1B4EA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2E9BA-C639-4677-945D-DD38D1B4EA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waiting</a:t>
            </a:r>
            <a:r>
              <a:rPr lang="fr-FR" dirty="0"/>
              <a:t> for the </a:t>
            </a:r>
            <a:r>
              <a:rPr lang="fr-FR" dirty="0" err="1"/>
              <a:t>army</a:t>
            </a:r>
            <a:r>
              <a:rPr lang="fr-FR" dirty="0"/>
              <a:t> of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returning</a:t>
            </a:r>
            <a:r>
              <a:rPr lang="fr-FR" dirty="0"/>
              <a:t>, </a:t>
            </a:r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onslaught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mum</a:t>
            </a:r>
            <a:r>
              <a:rPr lang="fr-FR" dirty="0"/>
              <a:t> and </a:t>
            </a:r>
            <a:r>
              <a:rPr lang="fr-FR" dirty="0" err="1"/>
              <a:t>dad</a:t>
            </a:r>
            <a:r>
              <a:rPr lang="fr-FR" dirty="0"/>
              <a:t> </a:t>
            </a:r>
            <a:r>
              <a:rPr lang="fr-FR" dirty="0" err="1"/>
              <a:t>coming</a:t>
            </a:r>
            <a:r>
              <a:rPr lang="fr-FR" dirty="0"/>
              <a:t> back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</a:t>
            </a:r>
            <a:r>
              <a:rPr lang="en-GB" dirty="0" smtClean="0"/>
              <a:t>It may look like we are overstaffed, but you just wait 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2E9BA-C639-4677-945D-DD38D1B4EA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2E9BA-C639-4677-945D-DD38D1B4EA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2E9BA-C639-4677-945D-DD38D1B4EA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3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427038"/>
            <a:ext cx="8172450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9225" y="6237288"/>
            <a:ext cx="439261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LBHF Parking Stress  Surveys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37288"/>
            <a:ext cx="9683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E995-70A6-4BC5-A47C-E6DAF529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6239000"/>
            <a:ext cx="1133475" cy="46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E6D3-DB80-42F6-81FB-DA6D77C9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584200"/>
            <a:ext cx="2093912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84200"/>
            <a:ext cx="6129338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E7A9-9198-4CAE-9CE9-509793AA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842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4064-882C-4D8A-B6B5-FAA37A91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LBHF Parking Stress Surveys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0615-9B99-434D-B634-9546B10B8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ABC4-3DC2-4637-AD8E-94DD9B581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09A2-5F79-447F-BBD6-94042D95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D762-E449-4C19-B197-709AE9AD9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D91D-DE72-4FA2-94E7-E4E3EBD4F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5ED4-0D4E-4578-B018-3F8FF40A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2CE3-099D-4190-8FC6-20E110820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LBHF Parking Stress  Surveys - 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1F44-AB1F-4DD3-BA49-0D0C094DF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84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dirty="0" smtClean="0"/>
              <a:t>LBHF Parking Stress Surveys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248400"/>
            <a:ext cx="99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3173AE3-67FD-47E9-8641-9A1B17F58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48400"/>
            <a:ext cx="1133475" cy="46101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39552" y="2545573"/>
            <a:ext cx="8604448" cy="1818289"/>
          </a:xfrm>
        </p:spPr>
        <p:txBody>
          <a:bodyPr wrap="square"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sz="6000" dirty="0"/>
              <a:t>TRICS SAM Surveys –</a:t>
            </a:r>
            <a:r>
              <a:rPr lang="en-US" sz="6000" dirty="0" smtClean="0">
                <a:latin typeface="+mn-lt"/>
              </a:rPr>
              <a:t/>
            </a:r>
            <a:br>
              <a:rPr lang="en-US" sz="6000" dirty="0" smtClean="0">
                <a:latin typeface="+mn-lt"/>
              </a:rPr>
            </a:br>
            <a:r>
              <a:rPr lang="en-GB" sz="3200" b="0" dirty="0" smtClean="0">
                <a:latin typeface="+mn-lt"/>
              </a:rPr>
              <a:t>Case </a:t>
            </a:r>
            <a:r>
              <a:rPr lang="en-GB" sz="3200" b="0" dirty="0">
                <a:latin typeface="+mn-lt"/>
              </a:rPr>
              <a:t>Studies from a </a:t>
            </a:r>
            <a:r>
              <a:rPr lang="en-GB" sz="3200" b="0" dirty="0" smtClean="0">
                <a:latin typeface="+mn-lt"/>
              </a:rPr>
              <a:t>Survey </a:t>
            </a:r>
            <a:r>
              <a:rPr lang="en-GB" sz="3200" b="0" dirty="0">
                <a:latin typeface="+mn-lt"/>
              </a:rPr>
              <a:t>Company’s Perspective</a:t>
            </a:r>
            <a:endParaRPr lang="en-US" sz="3200" b="0" dirty="0" smtClean="0">
              <a:latin typeface="+mn-lt"/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55530" y="4185084"/>
            <a:ext cx="2664941" cy="111612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Marie Hancock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D302E2-6D8E-4E5E-A270-026580EB7116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09:30 </a:t>
            </a:r>
            <a:r>
              <a:rPr lang="en-US" sz="2000" dirty="0" smtClean="0"/>
              <a:t>- My first break. We work on a </a:t>
            </a:r>
            <a:r>
              <a:rPr lang="en-US" sz="2000" dirty="0" err="1" smtClean="0"/>
              <a:t>rota</a:t>
            </a:r>
            <a:r>
              <a:rPr lang="en-US" sz="2000" dirty="0" smtClean="0"/>
              <a:t> with two to three hours’ working and 30-60 minutes break.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11:30 </a:t>
            </a:r>
            <a:r>
              <a:rPr lang="en-US" sz="2000" dirty="0"/>
              <a:t>– Rain …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fr-FR" sz="2000" dirty="0"/>
              <a:t>but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doesn’t</a:t>
            </a:r>
            <a:r>
              <a:rPr lang="fr-FR" sz="2000" dirty="0"/>
              <a:t> stop </a:t>
            </a:r>
            <a:r>
              <a:rPr lang="fr-FR" sz="2000" dirty="0" err="1"/>
              <a:t>play</a:t>
            </a:r>
            <a:r>
              <a:rPr lang="fr-FR" sz="2000" dirty="0"/>
              <a:t> (or </a:t>
            </a:r>
            <a:r>
              <a:rPr lang="fr-FR" sz="2000" dirty="0" err="1"/>
              <a:t>work</a:t>
            </a:r>
            <a:r>
              <a:rPr lang="fr-FR" sz="2000" dirty="0"/>
              <a:t>). </a:t>
            </a:r>
            <a:endParaRPr lang="fr-FR" sz="20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05" y="1439420"/>
            <a:ext cx="3377143" cy="54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512" y="1761327"/>
            <a:ext cx="2110535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740070"/>
            <a:ext cx="3398466" cy="600991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1761326"/>
            <a:ext cx="7164796" cy="37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 smtClean="0"/>
              <a:t>13:30 </a:t>
            </a:r>
            <a:r>
              <a:rPr lang="en-US" sz="2000" kern="0" dirty="0" smtClean="0"/>
              <a:t>– Sunny again.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kern="0" dirty="0" smtClean="0"/>
              <a:t> Everything going nicely …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8573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512" y="1761327"/>
            <a:ext cx="2110535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1761326"/>
            <a:ext cx="7164796" cy="37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 smtClean="0"/>
              <a:t>14:30 </a:t>
            </a:r>
            <a:r>
              <a:rPr lang="en-US" sz="2000" kern="0" dirty="0" smtClean="0"/>
              <a:t>– </a:t>
            </a:r>
            <a:r>
              <a:rPr lang="en-US" sz="2000" kern="0" dirty="0"/>
              <a:t>S</a:t>
            </a:r>
            <a:r>
              <a:rPr lang="en-US" sz="2000" kern="0" dirty="0" smtClean="0"/>
              <a:t>till sunny …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kern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69707"/>
            <a:ext cx="3276364" cy="58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7" y="1761326"/>
            <a:ext cx="7881317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fr-FR" sz="2000" b="1" dirty="0"/>
              <a:t>15:30 </a:t>
            </a:r>
            <a:r>
              <a:rPr lang="fr-FR" sz="2000" dirty="0"/>
              <a:t>- The </a:t>
            </a:r>
            <a:r>
              <a:rPr lang="fr-FR" sz="2000" dirty="0" err="1"/>
              <a:t>calm</a:t>
            </a:r>
            <a:r>
              <a:rPr lang="fr-FR" sz="2000" dirty="0"/>
              <a:t> </a:t>
            </a:r>
            <a:r>
              <a:rPr lang="fr-FR" sz="2000" dirty="0" err="1"/>
              <a:t>before</a:t>
            </a:r>
            <a:r>
              <a:rPr lang="fr-FR" sz="2000" dirty="0"/>
              <a:t> the </a:t>
            </a:r>
            <a:r>
              <a:rPr lang="fr-FR" sz="2000" dirty="0" err="1"/>
              <a:t>storm</a:t>
            </a:r>
            <a:r>
              <a:rPr lang="fr-FR" sz="2000" dirty="0"/>
              <a:t>.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85" y="2708539"/>
            <a:ext cx="5532615" cy="41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fr-FR" sz="2000" b="1" dirty="0"/>
              <a:t>16:35 </a:t>
            </a:r>
            <a:r>
              <a:rPr lang="fr-FR" sz="2000" dirty="0"/>
              <a:t>– Just </a:t>
            </a:r>
            <a:r>
              <a:rPr lang="fr-FR" sz="2000" dirty="0" err="1"/>
              <a:t>had</a:t>
            </a:r>
            <a:r>
              <a:rPr lang="fr-FR" sz="2000" dirty="0"/>
              <a:t> news of </a:t>
            </a:r>
            <a:r>
              <a:rPr lang="fr-FR" sz="2000" dirty="0" smtClean="0"/>
              <a:t>an </a:t>
            </a:r>
            <a:r>
              <a:rPr lang="fr-FR" sz="2000" dirty="0" err="1"/>
              <a:t>unexploded</a:t>
            </a:r>
            <a:r>
              <a:rPr lang="fr-FR" sz="2000" dirty="0"/>
              <a:t> </a:t>
            </a:r>
            <a:r>
              <a:rPr lang="fr-FR" sz="2000" dirty="0" err="1"/>
              <a:t>bomb</a:t>
            </a:r>
            <a:r>
              <a:rPr lang="fr-FR" sz="2000" dirty="0"/>
              <a:t> in the building site down the </a:t>
            </a:r>
            <a:r>
              <a:rPr lang="fr-FR" sz="2000" dirty="0" smtClean="0"/>
              <a:t>road !!! </a:t>
            </a:r>
            <a:r>
              <a:rPr lang="fr-FR" sz="2000" dirty="0"/>
              <a:t>Lots of police cars and </a:t>
            </a:r>
            <a:r>
              <a:rPr lang="fr-FR" sz="2000" dirty="0" err="1"/>
              <a:t>fire</a:t>
            </a:r>
            <a:r>
              <a:rPr lang="fr-FR" sz="2000" dirty="0"/>
              <a:t> </a:t>
            </a:r>
            <a:r>
              <a:rPr lang="fr-FR" sz="2000" dirty="0" err="1"/>
              <a:t>engines</a:t>
            </a:r>
            <a:r>
              <a:rPr lang="fr-FR" sz="2000" dirty="0"/>
              <a:t>. I </a:t>
            </a:r>
            <a:r>
              <a:rPr lang="fr-FR" sz="2000" dirty="0" err="1"/>
              <a:t>guess</a:t>
            </a:r>
            <a:r>
              <a:rPr lang="fr-FR" sz="2000" dirty="0"/>
              <a:t> </a:t>
            </a:r>
            <a:r>
              <a:rPr lang="fr-FR" sz="2000" dirty="0" err="1"/>
              <a:t>that’s</a:t>
            </a:r>
            <a:r>
              <a:rPr lang="fr-FR" sz="2000" dirty="0"/>
              <a:t> the end of </a:t>
            </a:r>
            <a:r>
              <a:rPr lang="fr-FR" sz="2000" dirty="0" err="1"/>
              <a:t>surveying</a:t>
            </a:r>
            <a:r>
              <a:rPr lang="fr-FR" sz="2000" dirty="0"/>
              <a:t> for </a:t>
            </a:r>
            <a:r>
              <a:rPr lang="fr-FR" sz="2000" dirty="0" err="1"/>
              <a:t>today</a:t>
            </a:r>
            <a:r>
              <a:rPr lang="fr-FR" sz="2000" dirty="0"/>
              <a:t>. </a:t>
            </a:r>
            <a:r>
              <a:rPr lang="fr-FR" sz="2000" dirty="0" err="1"/>
              <a:t>Probably</a:t>
            </a:r>
            <a:r>
              <a:rPr lang="fr-FR" sz="2000" dirty="0"/>
              <a:t> not </a:t>
            </a:r>
            <a:r>
              <a:rPr lang="fr-FR" sz="2000" dirty="0" err="1"/>
              <a:t>typical</a:t>
            </a:r>
            <a:r>
              <a:rPr lang="fr-FR" sz="2000" dirty="0"/>
              <a:t> </a:t>
            </a:r>
            <a:r>
              <a:rPr lang="fr-FR" sz="2000" dirty="0" err="1"/>
              <a:t>behaviour</a:t>
            </a:r>
            <a:r>
              <a:rPr lang="fr-FR" sz="2000" dirty="0"/>
              <a:t>. </a:t>
            </a:r>
            <a:endParaRPr lang="fr-FR" sz="20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r>
              <a:rPr lang="fr-FR" sz="2000" b="1" dirty="0" smtClean="0"/>
              <a:t>16:52 </a:t>
            </a:r>
            <a:r>
              <a:rPr lang="fr-FR" sz="2000" dirty="0"/>
              <a:t>– </a:t>
            </a:r>
            <a:r>
              <a:rPr lang="fr-FR" sz="2000" dirty="0" err="1"/>
              <a:t>Bombs</a:t>
            </a:r>
            <a:r>
              <a:rPr lang="fr-FR" sz="2000" dirty="0"/>
              <a:t> do stop </a:t>
            </a:r>
            <a:r>
              <a:rPr lang="fr-FR" sz="2000" dirty="0" err="1"/>
              <a:t>play</a:t>
            </a:r>
            <a:r>
              <a:rPr lang="fr-FR" sz="2000" dirty="0" smtClean="0"/>
              <a:t>. Survey </a:t>
            </a:r>
            <a:r>
              <a:rPr lang="fr-FR" sz="2000" dirty="0" err="1" smtClean="0"/>
              <a:t>abandoned</a:t>
            </a:r>
            <a:r>
              <a:rPr lang="fr-FR" sz="2000" dirty="0"/>
              <a:t> </a:t>
            </a:r>
            <a:r>
              <a:rPr lang="fr-FR" sz="2000" dirty="0" smtClean="0"/>
              <a:t>!</a:t>
            </a:r>
            <a:endParaRPr lang="fr-FR" sz="2000" dirty="0"/>
          </a:p>
          <a:p>
            <a:endParaRPr lang="en-GB" sz="20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2" y="2187034"/>
            <a:ext cx="6120506" cy="4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3275595" cy="97031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Outline</a:t>
            </a:r>
            <a:endParaRPr lang="en-US" sz="5400" dirty="0" smtClean="0">
              <a:latin typeface="+mn-lt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What’s different from our perspective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Staff Briefing – </a:t>
            </a:r>
            <a:r>
              <a:rPr lang="en-US" sz="2000" dirty="0" err="1" smtClean="0"/>
              <a:t>Wealden</a:t>
            </a:r>
            <a:r>
              <a:rPr lang="en-US" sz="2000" dirty="0" smtClean="0"/>
              <a:t> District Council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 survey day …</a:t>
            </a:r>
            <a:endParaRPr lang="en-US" sz="2000" dirty="0"/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i="1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8" y="3002775"/>
            <a:ext cx="6042344" cy="3837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4250"/>
            <a:ext cx="8244916" cy="493910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Land </a:t>
            </a:r>
            <a:r>
              <a:rPr lang="en-GB" sz="2000" dirty="0">
                <a:solidFill>
                  <a:schemeClr val="bg1"/>
                </a:solidFill>
              </a:rPr>
              <a:t>Uses:  mainly housing, but also</a:t>
            </a:r>
          </a:p>
          <a:p>
            <a:pPr marL="914400" lvl="2" indent="0" eaLnBrk="1" hangingPunct="1">
              <a:buNone/>
            </a:pPr>
            <a:r>
              <a:rPr lang="en-GB" sz="1600" dirty="0">
                <a:solidFill>
                  <a:schemeClr val="bg1"/>
                </a:solidFill>
              </a:rPr>
              <a:t>Hospitals, Offices, Car Sales, Mosque, Warehousing and distribution, </a:t>
            </a:r>
          </a:p>
          <a:p>
            <a:pPr marL="914400" lvl="2" indent="0" eaLnBrk="1" hangingPunct="1">
              <a:buNone/>
            </a:pPr>
            <a:r>
              <a:rPr lang="en-GB" sz="1600" dirty="0">
                <a:solidFill>
                  <a:schemeClr val="bg1"/>
                </a:solidFill>
              </a:rPr>
              <a:t>Supermarket, University Campus, Mixed Use ...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(For us) focus on London and South-East (with one exception)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42608" y="304095"/>
            <a:ext cx="1980717" cy="277156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B8AA11-93B9-49FD-86D1-DFCBE7210E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723941"/>
            <a:ext cx="6408711" cy="9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5400" kern="0" dirty="0" smtClean="0">
                <a:latin typeface="+mn-lt"/>
              </a:rPr>
              <a:t>SAM so far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4250"/>
            <a:ext cx="8244916" cy="493910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Surveys </a:t>
            </a:r>
            <a:r>
              <a:rPr lang="en-GB" sz="1800" dirty="0" smtClean="0">
                <a:solidFill>
                  <a:schemeClr val="bg1"/>
                </a:solidFill>
              </a:rPr>
              <a:t>include other information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Travel Plan Assessment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Journey Purpose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Origin / Destination</a:t>
            </a:r>
          </a:p>
          <a:p>
            <a:pPr marL="914400" lvl="2" indent="0" eaLnBrk="1" hangingPunct="1">
              <a:buNone/>
            </a:pPr>
            <a:endParaRPr lang="en-GB" sz="1600" dirty="0" smtClean="0">
              <a:solidFill>
                <a:schemeClr val="bg1"/>
              </a:solidFill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Repeat surveys every few years</a:t>
            </a:r>
            <a:endParaRPr lang="en-GB" sz="1800" dirty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42608" y="304095"/>
            <a:ext cx="1980717" cy="277156"/>
          </a:xfrm>
          <a:noFill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B8AA11-93B9-49FD-86D1-DFCBE7210EB4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723941"/>
            <a:ext cx="6408711" cy="9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5400" kern="0" smtClean="0">
                <a:solidFill>
                  <a:srgbClr val="000000"/>
                </a:solidFill>
                <a:latin typeface="Arial"/>
              </a:rPr>
              <a:t>What’s </a:t>
            </a:r>
            <a:r>
              <a:rPr lang="en-US" sz="5400" kern="0" smtClean="0">
                <a:solidFill>
                  <a:srgbClr val="000000"/>
                </a:solidFill>
                <a:latin typeface="Arial"/>
              </a:rPr>
              <a:t>different ?</a:t>
            </a:r>
            <a:endParaRPr lang="en-US" sz="540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582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7777038" cy="97031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SAM Process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Receive </a:t>
            </a:r>
            <a:r>
              <a:rPr lang="en-US" sz="2000" dirty="0" smtClean="0"/>
              <a:t>a request to tender from TRICS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Provide winning bid!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Site visit, contact site manager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/>
              <a:t>M</a:t>
            </a:r>
            <a:r>
              <a:rPr lang="en-US" sz="2000" dirty="0" err="1" smtClean="0"/>
              <a:t>obilise</a:t>
            </a:r>
            <a:r>
              <a:rPr lang="en-US" sz="2000" dirty="0" smtClean="0"/>
              <a:t> and brief staff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arry out survey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/>
              <a:t>A</a:t>
            </a:r>
            <a:r>
              <a:rPr lang="en-US" sz="2000" dirty="0" err="1" smtClean="0"/>
              <a:t>nalyse</a:t>
            </a:r>
            <a:r>
              <a:rPr lang="en-US" sz="2000" dirty="0" smtClean="0"/>
              <a:t> and validate data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Staff briefing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b="1" i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Video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05:15 </a:t>
            </a:r>
            <a:r>
              <a:rPr lang="en-US" sz="2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 smtClean="0"/>
              <a:t>Alarm goes off. Get up, have a coffee. Pick up survey bag with sunhat, sun cream, thermos, MHTC yellow jacket, ID badge, pencil, rubber, sharpener. Ready to go.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723941"/>
            <a:ext cx="8280920" cy="103738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The survey day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1761326"/>
            <a:ext cx="7164796" cy="37919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07:15 </a:t>
            </a:r>
            <a:r>
              <a:rPr lang="en-US" sz="2000" dirty="0" smtClean="0"/>
              <a:t>- Survey is underway. Everyone was on-time. Just waiting for the office workers to arrive now.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2E6FA-7BC2-4EB9-8CEF-FD1CDF86C2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" y="0"/>
            <a:ext cx="9144000" cy="65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66887"/>
            <a:ext cx="7020780" cy="39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eneric">
  <a:themeElements>
    <a:clrScheme name="1_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8286</TotalTime>
  <Words>379</Words>
  <Application>Microsoft Office PowerPoint</Application>
  <PresentationFormat>On-screen Show (4:3)</PresentationFormat>
  <Paragraphs>78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Times New Roman</vt:lpstr>
      <vt:lpstr>Wingdings</vt:lpstr>
      <vt:lpstr>1_Generic</vt:lpstr>
      <vt:lpstr>   TRICS SAM Surveys – Case Studies from a Survey Company’s Perspective</vt:lpstr>
      <vt:lpstr>Outline</vt:lpstr>
      <vt:lpstr>PowerPoint Presentation</vt:lpstr>
      <vt:lpstr>PowerPoint Presentation</vt:lpstr>
      <vt:lpstr>The SAM Process</vt:lpstr>
      <vt:lpstr>Staff briefing</vt:lpstr>
      <vt:lpstr>The survey day</vt:lpstr>
      <vt:lpstr>The survey day</vt:lpstr>
      <vt:lpstr>The survey day</vt:lpstr>
      <vt:lpstr>The survey day</vt:lpstr>
      <vt:lpstr>The survey day</vt:lpstr>
      <vt:lpstr>The survey day</vt:lpstr>
      <vt:lpstr>The survey day</vt:lpstr>
      <vt:lpstr>The survey day</vt:lpstr>
      <vt:lpstr>The survey day</vt:lpstr>
      <vt:lpstr>The survey 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Marie Hancock</cp:lastModifiedBy>
  <cp:revision>311</cp:revision>
  <cp:lastPrinted>1601-01-01T00:00:00Z</cp:lastPrinted>
  <dcterms:created xsi:type="dcterms:W3CDTF">1601-01-01T00:00:00Z</dcterms:created>
  <dcterms:modified xsi:type="dcterms:W3CDTF">2016-06-27T16:19:25Z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